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tton" charset="1" panose="00000500000000000000"/>
      <p:regular r:id="rId10"/>
    </p:embeddedFont>
    <p:embeddedFont>
      <p:font typeface="Hatton Bold" charset="1" panose="00000800000000000000"/>
      <p:regular r:id="rId11"/>
    </p:embeddedFont>
    <p:embeddedFont>
      <p:font typeface="Hatton Extra-Light" charset="1" panose="00000300000000000000"/>
      <p:regular r:id="rId12"/>
    </p:embeddedFont>
    <p:embeddedFont>
      <p:font typeface="Hatton Light" charset="1" panose="00000400000000000000"/>
      <p:regular r:id="rId13"/>
    </p:embeddedFont>
    <p:embeddedFont>
      <p:font typeface="Hatton Semi-Bold" charset="1" panose="00000700000000000000"/>
      <p:regular r:id="rId14"/>
    </p:embeddedFont>
    <p:embeddedFont>
      <p:font typeface="Hatton Ultra-Bold" charset="1" panose="00000900000000000000"/>
      <p:regular r:id="rId15"/>
    </p:embeddedFont>
    <p:embeddedFont>
      <p:font typeface="Hatton Heavy" charset="1" panose="00000A00000000000000"/>
      <p:regular r:id="rId16"/>
    </p:embeddedFont>
    <p:embeddedFont>
      <p:font typeface="Open Sans" charset="1" panose="020B0606030504020204"/>
      <p:regular r:id="rId17"/>
    </p:embeddedFont>
    <p:embeddedFont>
      <p:font typeface="Open Sans Bold" charset="1" panose="020B0806030504020204"/>
      <p:regular r:id="rId18"/>
    </p:embeddedFont>
    <p:embeddedFont>
      <p:font typeface="Open Sans Italics" charset="1" panose="020B0606030504020204"/>
      <p:regular r:id="rId19"/>
    </p:embeddedFont>
    <p:embeddedFont>
      <p:font typeface="Open Sans Bold Italics" charset="1" panose="020B0806030504020204"/>
      <p:regular r:id="rId20"/>
    </p:embeddedFont>
    <p:embeddedFont>
      <p:font typeface="Open Sans Light" charset="1" panose="020B0306030504020204"/>
      <p:regular r:id="rId21"/>
    </p:embeddedFont>
    <p:embeddedFont>
      <p:font typeface="Open Sans Light Italics" charset="1" panose="020B0306030504020204"/>
      <p:regular r:id="rId22"/>
    </p:embeddedFont>
    <p:embeddedFont>
      <p:font typeface="Open Sans Ultra-Bold" charset="1" panose="00000000000000000000"/>
      <p:regular r:id="rId23"/>
    </p:embeddedFont>
    <p:embeddedFont>
      <p:font typeface="Open Sans Ultra-Bold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TextBox 2" id="2"/>
          <p:cNvSpPr txBox="true"/>
          <p:nvPr/>
        </p:nvSpPr>
        <p:spPr>
          <a:xfrm rot="0">
            <a:off x="1028700" y="3893430"/>
            <a:ext cx="9797464" cy="1459879"/>
          </a:xfrm>
          <a:prstGeom prst="rect">
            <a:avLst/>
          </a:prstGeom>
        </p:spPr>
        <p:txBody>
          <a:bodyPr anchor="t" rtlCol="false" tIns="0" lIns="0" bIns="0" rIns="0">
            <a:spAutoFit/>
          </a:bodyPr>
          <a:lstStyle/>
          <a:p>
            <a:pPr>
              <a:lnSpc>
                <a:spcPts val="10746"/>
              </a:lnSpc>
            </a:pPr>
            <a:r>
              <a:rPr lang="en-US" sz="9345">
                <a:solidFill>
                  <a:srgbClr val="FFFFFF"/>
                </a:solidFill>
                <a:latin typeface="Hatton"/>
              </a:rPr>
              <a:t>Eco-Defenders</a:t>
            </a:r>
          </a:p>
        </p:txBody>
      </p:sp>
      <p:sp>
        <p:nvSpPr>
          <p:cNvPr name="TextBox 3" id="3"/>
          <p:cNvSpPr txBox="true"/>
          <p:nvPr/>
        </p:nvSpPr>
        <p:spPr>
          <a:xfrm rot="0">
            <a:off x="1028700" y="3124987"/>
            <a:ext cx="7276866" cy="511707"/>
          </a:xfrm>
          <a:prstGeom prst="rect">
            <a:avLst/>
          </a:prstGeom>
        </p:spPr>
        <p:txBody>
          <a:bodyPr anchor="t" rtlCol="false" tIns="0" lIns="0" bIns="0" rIns="0">
            <a:spAutoFit/>
          </a:bodyPr>
          <a:lstStyle/>
          <a:p>
            <a:pPr>
              <a:lnSpc>
                <a:spcPts val="3723"/>
              </a:lnSpc>
            </a:pPr>
            <a:r>
              <a:rPr lang="en-US" sz="3238">
                <a:solidFill>
                  <a:srgbClr val="FFFFFF"/>
                </a:solidFill>
                <a:latin typeface="Hatton"/>
              </a:rPr>
              <a:t>Open Innovation- Climate Change</a:t>
            </a:r>
          </a:p>
        </p:txBody>
      </p:sp>
      <p:sp>
        <p:nvSpPr>
          <p:cNvPr name="TextBox 4" id="4"/>
          <p:cNvSpPr txBox="true"/>
          <p:nvPr/>
        </p:nvSpPr>
        <p:spPr>
          <a:xfrm rot="0">
            <a:off x="1028700" y="763322"/>
            <a:ext cx="4793781" cy="506337"/>
          </a:xfrm>
          <a:prstGeom prst="rect">
            <a:avLst/>
          </a:prstGeom>
        </p:spPr>
        <p:txBody>
          <a:bodyPr anchor="t" rtlCol="false" tIns="0" lIns="0" bIns="0" rIns="0">
            <a:spAutoFit/>
          </a:bodyPr>
          <a:lstStyle/>
          <a:p>
            <a:pPr>
              <a:lnSpc>
                <a:spcPts val="3723"/>
              </a:lnSpc>
            </a:pPr>
            <a:r>
              <a:rPr lang="en-US" sz="3238">
                <a:solidFill>
                  <a:srgbClr val="FFFFFF">
                    <a:alpha val="49804"/>
                  </a:srgbClr>
                </a:solidFill>
                <a:latin typeface="Hatton"/>
              </a:rPr>
              <a:t>Team Titans</a:t>
            </a:r>
          </a:p>
        </p:txBody>
      </p:sp>
      <p:sp>
        <p:nvSpPr>
          <p:cNvPr name="TextBox 5" id="5"/>
          <p:cNvSpPr txBox="true"/>
          <p:nvPr/>
        </p:nvSpPr>
        <p:spPr>
          <a:xfrm rot="0">
            <a:off x="1028700" y="8573122"/>
            <a:ext cx="4793781" cy="973062"/>
          </a:xfrm>
          <a:prstGeom prst="rect">
            <a:avLst/>
          </a:prstGeom>
        </p:spPr>
        <p:txBody>
          <a:bodyPr anchor="t" rtlCol="false" tIns="0" lIns="0" bIns="0" rIns="0">
            <a:spAutoFit/>
          </a:bodyPr>
          <a:lstStyle/>
          <a:p>
            <a:pPr>
              <a:lnSpc>
                <a:spcPts val="3723"/>
              </a:lnSpc>
            </a:pPr>
            <a:r>
              <a:rPr lang="en-US" sz="3238">
                <a:solidFill>
                  <a:srgbClr val="FFFFFF">
                    <a:alpha val="50980"/>
                  </a:srgbClr>
                </a:solidFill>
                <a:latin typeface="Hatton"/>
              </a:rPr>
              <a:t>Sunaina G P</a:t>
            </a:r>
          </a:p>
          <a:p>
            <a:pPr>
              <a:lnSpc>
                <a:spcPts val="3723"/>
              </a:lnSpc>
            </a:pPr>
            <a:r>
              <a:rPr lang="en-US" sz="3238">
                <a:solidFill>
                  <a:srgbClr val="FFFFFF">
                    <a:alpha val="50980"/>
                  </a:srgbClr>
                </a:solidFill>
                <a:latin typeface="Hatton"/>
              </a:rPr>
              <a:t>Varsha Ravindra Shetty</a:t>
            </a:r>
          </a:p>
        </p:txBody>
      </p:sp>
      <p:grpSp>
        <p:nvGrpSpPr>
          <p:cNvPr name="Group 6" id="6"/>
          <p:cNvGrpSpPr>
            <a:grpSpLocks noChangeAspect="true"/>
          </p:cNvGrpSpPr>
          <p:nvPr/>
        </p:nvGrpSpPr>
        <p:grpSpPr>
          <a:xfrm rot="0">
            <a:off x="11469966" y="-199186"/>
            <a:ext cx="9980819" cy="10685373"/>
            <a:chOff x="0" y="0"/>
            <a:chExt cx="5933440" cy="6352286"/>
          </a:xfrm>
        </p:grpSpPr>
        <p:sp>
          <p:nvSpPr>
            <p:cNvPr name="Freeform 7" id="7"/>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68932" t="-7154" r="0" b="-11191"/>
              </a:stretch>
            </a:blipFill>
          </p:spPr>
        </p:sp>
      </p:grpSp>
      <p:sp>
        <p:nvSpPr>
          <p:cNvPr name="Freeform 8" id="8"/>
          <p:cNvSpPr/>
          <p:nvPr/>
        </p:nvSpPr>
        <p:spPr>
          <a:xfrm flipH="false" flipV="false" rot="4528529">
            <a:off x="5059244" y="6762174"/>
            <a:ext cx="4995836" cy="6331129"/>
          </a:xfrm>
          <a:custGeom>
            <a:avLst/>
            <a:gdLst/>
            <a:ahLst/>
            <a:cxnLst/>
            <a:rect r="r" b="b" t="t" l="l"/>
            <a:pathLst>
              <a:path h="6331129" w="4995836">
                <a:moveTo>
                  <a:pt x="0" y="0"/>
                </a:moveTo>
                <a:lnTo>
                  <a:pt x="4995836" y="0"/>
                </a:lnTo>
                <a:lnTo>
                  <a:pt x="4995836" y="6331128"/>
                </a:lnTo>
                <a:lnTo>
                  <a:pt x="0" y="6331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694339" y="-102870"/>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0" t="0" r="-33568" b="0"/>
              </a:stretch>
            </a:blipFill>
          </p:spPr>
        </p:sp>
      </p:grpSp>
      <p:sp>
        <p:nvSpPr>
          <p:cNvPr name="TextBox 4" id="4"/>
          <p:cNvSpPr txBox="true"/>
          <p:nvPr/>
        </p:nvSpPr>
        <p:spPr>
          <a:xfrm rot="0">
            <a:off x="8026166" y="3357194"/>
            <a:ext cx="6869064" cy="859259"/>
          </a:xfrm>
          <a:prstGeom prst="rect">
            <a:avLst/>
          </a:prstGeom>
        </p:spPr>
        <p:txBody>
          <a:bodyPr anchor="t" rtlCol="false" tIns="0" lIns="0" bIns="0" rIns="0">
            <a:spAutoFit/>
          </a:bodyPr>
          <a:lstStyle/>
          <a:p>
            <a:pPr>
              <a:lnSpc>
                <a:spcPts val="6431"/>
              </a:lnSpc>
            </a:pPr>
            <a:r>
              <a:rPr lang="en-US" sz="5592">
                <a:solidFill>
                  <a:srgbClr val="1A401F"/>
                </a:solidFill>
                <a:latin typeface="Hatton"/>
              </a:rPr>
              <a:t>Problem Statement</a:t>
            </a:r>
          </a:p>
        </p:txBody>
      </p:sp>
      <p:sp>
        <p:nvSpPr>
          <p:cNvPr name="TextBox 5" id="5"/>
          <p:cNvSpPr txBox="true"/>
          <p:nvPr/>
        </p:nvSpPr>
        <p:spPr>
          <a:xfrm rot="0">
            <a:off x="8026166" y="4438088"/>
            <a:ext cx="8185263" cy="1758294"/>
          </a:xfrm>
          <a:prstGeom prst="rect">
            <a:avLst/>
          </a:prstGeom>
        </p:spPr>
        <p:txBody>
          <a:bodyPr anchor="t" rtlCol="false" tIns="0" lIns="0" bIns="0" rIns="0">
            <a:spAutoFit/>
          </a:bodyPr>
          <a:lstStyle/>
          <a:p>
            <a:pPr algn="just">
              <a:lnSpc>
                <a:spcPts val="2836"/>
              </a:lnSpc>
            </a:pPr>
            <a:r>
              <a:rPr lang="en-US" sz="2025">
                <a:solidFill>
                  <a:srgbClr val="1A401F"/>
                </a:solidFill>
                <a:latin typeface="Open Sans"/>
              </a:rPr>
              <a:t>Climate change poses one of the most pressing challenges to humanity, impacting ecosystems, economies, and livelihoods worldwide. Addressing climate change requires collaborative and innovative solutions that encompass a wide range of disciplines, technologies, and perspectives.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2858" y="2654866"/>
            <a:ext cx="3025744" cy="30257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425318" y="3942142"/>
            <a:ext cx="1422840" cy="1226229"/>
          </a:xfrm>
          <a:custGeom>
            <a:avLst/>
            <a:gdLst/>
            <a:ahLst/>
            <a:cxnLst/>
            <a:rect r="r" b="b" t="t" l="l"/>
            <a:pathLst>
              <a:path h="1226229" w="1422840">
                <a:moveTo>
                  <a:pt x="0" y="0"/>
                </a:moveTo>
                <a:lnTo>
                  <a:pt x="1422840" y="0"/>
                </a:lnTo>
                <a:lnTo>
                  <a:pt x="1422840" y="1226230"/>
                </a:lnTo>
                <a:lnTo>
                  <a:pt x="0" y="1226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756621" y="4304608"/>
            <a:ext cx="3025744" cy="30257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852437" y="3780218"/>
            <a:ext cx="1222335" cy="1146772"/>
          </a:xfrm>
          <a:custGeom>
            <a:avLst/>
            <a:gdLst/>
            <a:ahLst/>
            <a:cxnLst/>
            <a:rect r="r" b="b" t="t" l="l"/>
            <a:pathLst>
              <a:path h="1146772" w="1222335">
                <a:moveTo>
                  <a:pt x="0" y="0"/>
                </a:moveTo>
                <a:lnTo>
                  <a:pt x="1222334" y="0"/>
                </a:lnTo>
                <a:lnTo>
                  <a:pt x="1222334" y="1146773"/>
                </a:lnTo>
                <a:lnTo>
                  <a:pt x="0" y="11467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70349">
            <a:off x="4496863" y="4356539"/>
            <a:ext cx="1445432" cy="1356078"/>
          </a:xfrm>
          <a:custGeom>
            <a:avLst/>
            <a:gdLst/>
            <a:ahLst/>
            <a:cxnLst/>
            <a:rect r="r" b="b" t="t" l="l"/>
            <a:pathLst>
              <a:path h="1356078" w="1445432">
                <a:moveTo>
                  <a:pt x="0" y="0"/>
                </a:moveTo>
                <a:lnTo>
                  <a:pt x="1445432" y="0"/>
                </a:lnTo>
                <a:lnTo>
                  <a:pt x="1445432" y="1356078"/>
                </a:lnTo>
                <a:lnTo>
                  <a:pt x="0" y="1356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9136738" y="1715380"/>
            <a:ext cx="3025744" cy="3025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2810182" y="3780218"/>
            <a:ext cx="3025744" cy="30257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a:grpSpLocks noChangeAspect="true"/>
          </p:cNvGrpSpPr>
          <p:nvPr/>
        </p:nvGrpSpPr>
        <p:grpSpPr>
          <a:xfrm rot="0">
            <a:off x="-198712" y="7051844"/>
            <a:ext cx="18486712" cy="6981436"/>
            <a:chOff x="0" y="0"/>
            <a:chExt cx="6347206" cy="2396998"/>
          </a:xfrm>
        </p:grpSpPr>
        <p:sp>
          <p:nvSpPr>
            <p:cNvPr name="Freeform 18" id="18"/>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2" y="540004"/>
                    <a:pt x="4226560" y="539750"/>
                    <a:pt x="4227323" y="539623"/>
                  </a:cubicBezTo>
                  <a:cubicBezTo>
                    <a:pt x="4189985" y="527558"/>
                    <a:pt x="4158869" y="513461"/>
                    <a:pt x="4138042" y="497205"/>
                  </a:cubicBezTo>
                  <a:cubicBezTo>
                    <a:pt x="3772917" y="629158"/>
                    <a:pt x="4120007" y="802767"/>
                    <a:pt x="3447416" y="591947"/>
                  </a:cubicBezTo>
                  <a:cubicBezTo>
                    <a:pt x="2977389" y="756412"/>
                    <a:pt x="2897887" y="467614"/>
                    <a:pt x="2635251" y="559943"/>
                  </a:cubicBezTo>
                  <a:cubicBezTo>
                    <a:pt x="2396999" y="433705"/>
                    <a:pt x="2152651" y="453517"/>
                    <a:pt x="1887602" y="430403"/>
                  </a:cubicBezTo>
                  <a:cubicBezTo>
                    <a:pt x="1865250" y="388239"/>
                    <a:pt x="1846327" y="363982"/>
                    <a:pt x="1827912" y="352298"/>
                  </a:cubicBezTo>
                  <a:cubicBezTo>
                    <a:pt x="1828039" y="353314"/>
                    <a:pt x="1828039" y="354203"/>
                    <a:pt x="1827531" y="352044"/>
                  </a:cubicBezTo>
                  <a:cubicBezTo>
                    <a:pt x="1769238" y="315468"/>
                    <a:pt x="1713993" y="403860"/>
                    <a:pt x="1561847" y="455930"/>
                  </a:cubicBezTo>
                  <a:cubicBezTo>
                    <a:pt x="1529462" y="436626"/>
                    <a:pt x="1503554" y="423418"/>
                    <a:pt x="1480948" y="414401"/>
                  </a:cubicBezTo>
                  <a:lnTo>
                    <a:pt x="1480821" y="414401"/>
                  </a:lnTo>
                  <a:lnTo>
                    <a:pt x="1480694" y="414274"/>
                  </a:lnTo>
                  <a:cubicBezTo>
                    <a:pt x="1393572" y="379349"/>
                    <a:pt x="1356234" y="408305"/>
                    <a:pt x="1190118" y="405638"/>
                  </a:cubicBezTo>
                  <a:cubicBezTo>
                    <a:pt x="1065531" y="360807"/>
                    <a:pt x="981457" y="508381"/>
                    <a:pt x="744602" y="355727"/>
                  </a:cubicBezTo>
                  <a:cubicBezTo>
                    <a:pt x="669037" y="352171"/>
                    <a:pt x="718186" y="292100"/>
                    <a:pt x="497333"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lnTo>
                    <a:pt x="593598" y="304546"/>
                  </a:lnTo>
                  <a:close/>
                </a:path>
              </a:pathLst>
            </a:custGeom>
            <a:blipFill>
              <a:blip r:embed="rId6"/>
              <a:stretch>
                <a:fillRect l="0" t="-70487" r="0" b="-5935"/>
              </a:stretch>
            </a:blipFill>
          </p:spPr>
        </p:sp>
      </p:grpSp>
      <p:sp>
        <p:nvSpPr>
          <p:cNvPr name="TextBox 19" id="19"/>
          <p:cNvSpPr txBox="true"/>
          <p:nvPr/>
        </p:nvSpPr>
        <p:spPr>
          <a:xfrm rot="0">
            <a:off x="1028700" y="1000125"/>
            <a:ext cx="4537222" cy="859259"/>
          </a:xfrm>
          <a:prstGeom prst="rect">
            <a:avLst/>
          </a:prstGeom>
        </p:spPr>
        <p:txBody>
          <a:bodyPr anchor="t" rtlCol="false" tIns="0" lIns="0" bIns="0" rIns="0">
            <a:spAutoFit/>
          </a:bodyPr>
          <a:lstStyle/>
          <a:p>
            <a:pPr>
              <a:lnSpc>
                <a:spcPts val="6431"/>
              </a:lnSpc>
            </a:pPr>
            <a:r>
              <a:rPr lang="en-US" sz="5592">
                <a:solidFill>
                  <a:srgbClr val="1A401F"/>
                </a:solidFill>
                <a:latin typeface="Hatton"/>
              </a:rPr>
              <a:t>Contents</a:t>
            </a:r>
          </a:p>
        </p:txBody>
      </p:sp>
      <p:sp>
        <p:nvSpPr>
          <p:cNvPr name="TextBox 20" id="20"/>
          <p:cNvSpPr txBox="true"/>
          <p:nvPr/>
        </p:nvSpPr>
        <p:spPr>
          <a:xfrm rot="0">
            <a:off x="2167564" y="3723068"/>
            <a:ext cx="2156332" cy="414860"/>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Overview</a:t>
            </a:r>
          </a:p>
        </p:txBody>
      </p:sp>
      <p:sp>
        <p:nvSpPr>
          <p:cNvPr name="TextBox 21" id="21"/>
          <p:cNvSpPr txBox="true"/>
          <p:nvPr/>
        </p:nvSpPr>
        <p:spPr>
          <a:xfrm rot="0">
            <a:off x="5962034" y="5372811"/>
            <a:ext cx="2614917" cy="414860"/>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Market Prospect</a:t>
            </a:r>
          </a:p>
        </p:txBody>
      </p:sp>
      <p:sp>
        <p:nvSpPr>
          <p:cNvPr name="TextBox 22" id="22"/>
          <p:cNvSpPr txBox="true"/>
          <p:nvPr/>
        </p:nvSpPr>
        <p:spPr>
          <a:xfrm rot="0">
            <a:off x="9657685" y="2813392"/>
            <a:ext cx="1983850" cy="414860"/>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Future Scope</a:t>
            </a:r>
          </a:p>
        </p:txBody>
      </p:sp>
      <p:sp>
        <p:nvSpPr>
          <p:cNvPr name="TextBox 23" id="23"/>
          <p:cNvSpPr txBox="true"/>
          <p:nvPr/>
        </p:nvSpPr>
        <p:spPr>
          <a:xfrm rot="0">
            <a:off x="13269866" y="4848421"/>
            <a:ext cx="2106375"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Technical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10243" y="-160927"/>
            <a:ext cx="15985043" cy="10608854"/>
            <a:chOff x="0" y="0"/>
            <a:chExt cx="6351016" cy="4215003"/>
          </a:xfrm>
        </p:grpSpPr>
        <p:sp>
          <p:nvSpPr>
            <p:cNvPr name="Freeform 3" id="3"/>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3"/>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l="0" t="-287" r="0" b="-287"/>
              </a:stretch>
            </a:blipFill>
          </p:spPr>
        </p:sp>
      </p:grpSp>
      <p:sp>
        <p:nvSpPr>
          <p:cNvPr name="TextBox 4" id="4"/>
          <p:cNvSpPr txBox="true"/>
          <p:nvPr/>
        </p:nvSpPr>
        <p:spPr>
          <a:xfrm rot="0">
            <a:off x="1028700" y="1000125"/>
            <a:ext cx="5181024" cy="859259"/>
          </a:xfrm>
          <a:prstGeom prst="rect">
            <a:avLst/>
          </a:prstGeom>
        </p:spPr>
        <p:txBody>
          <a:bodyPr anchor="t" rtlCol="false" tIns="0" lIns="0" bIns="0" rIns="0">
            <a:spAutoFit/>
          </a:bodyPr>
          <a:lstStyle/>
          <a:p>
            <a:pPr>
              <a:lnSpc>
                <a:spcPts val="6431"/>
              </a:lnSpc>
            </a:pPr>
            <a:r>
              <a:rPr lang="en-US" sz="5592">
                <a:solidFill>
                  <a:srgbClr val="FFFFFF"/>
                </a:solidFill>
                <a:latin typeface="Hatton"/>
              </a:rPr>
              <a:t>OVERVIEW</a:t>
            </a:r>
          </a:p>
        </p:txBody>
      </p:sp>
      <p:sp>
        <p:nvSpPr>
          <p:cNvPr name="TextBox 5" id="5"/>
          <p:cNvSpPr txBox="true"/>
          <p:nvPr/>
        </p:nvSpPr>
        <p:spPr>
          <a:xfrm rot="0">
            <a:off x="1028700" y="2179153"/>
            <a:ext cx="10897077" cy="6391905"/>
          </a:xfrm>
          <a:prstGeom prst="rect">
            <a:avLst/>
          </a:prstGeom>
        </p:spPr>
        <p:txBody>
          <a:bodyPr anchor="t" rtlCol="false" tIns="0" lIns="0" bIns="0" rIns="0">
            <a:spAutoFit/>
          </a:bodyPr>
          <a:lstStyle/>
          <a:p>
            <a:pPr>
              <a:lnSpc>
                <a:spcPts val="3640"/>
              </a:lnSpc>
            </a:pPr>
            <a:r>
              <a:rPr lang="en-US" sz="2600">
                <a:solidFill>
                  <a:srgbClr val="FFFFFF"/>
                </a:solidFill>
                <a:latin typeface="Open Sans"/>
              </a:rPr>
              <a:t>A decentralized platform dedicated to tackle pressing climate issues.</a:t>
            </a:r>
          </a:p>
          <a:p>
            <a:pPr>
              <a:lnSpc>
                <a:spcPts val="3640"/>
              </a:lnSpc>
            </a:pPr>
            <a:r>
              <a:rPr lang="en-US" sz="2600">
                <a:solidFill>
                  <a:srgbClr val="FFFFFF"/>
                </a:solidFill>
                <a:latin typeface="Open Sans"/>
              </a:rPr>
              <a:t> </a:t>
            </a:r>
          </a:p>
          <a:p>
            <a:pPr marL="561381" indent="-280691" lvl="1">
              <a:lnSpc>
                <a:spcPts val="3640"/>
              </a:lnSpc>
              <a:buFont typeface="Arial"/>
              <a:buChar char="•"/>
            </a:pPr>
            <a:r>
              <a:rPr lang="en-US" sz="2600">
                <a:solidFill>
                  <a:srgbClr val="FFFFFF"/>
                </a:solidFill>
                <a:latin typeface="Open Sans"/>
              </a:rPr>
              <a:t> Identifying key challenges in climate action includes lack of centralized funding challenge, limited resources, and the absence of a dedicated platform. </a:t>
            </a:r>
          </a:p>
          <a:p>
            <a:pPr>
              <a:lnSpc>
                <a:spcPts val="3640"/>
              </a:lnSpc>
            </a:pPr>
          </a:p>
          <a:p>
            <a:pPr marL="561381" indent="-280691" lvl="1">
              <a:lnSpc>
                <a:spcPts val="3640"/>
              </a:lnSpc>
              <a:buFont typeface="Arial"/>
              <a:buChar char="•"/>
            </a:pPr>
            <a:r>
              <a:rPr lang="en-US" sz="2600">
                <a:solidFill>
                  <a:srgbClr val="FFFFFF"/>
                </a:solidFill>
                <a:latin typeface="Open Sans"/>
              </a:rPr>
              <a:t>Usually, experts and stakeholders struggle to connect on a sustainable solution due to the absence of a platform. </a:t>
            </a:r>
          </a:p>
          <a:p>
            <a:pPr>
              <a:lnSpc>
                <a:spcPts val="3640"/>
              </a:lnSpc>
            </a:pPr>
          </a:p>
          <a:p>
            <a:pPr marL="561381" indent="-280691" lvl="1">
              <a:lnSpc>
                <a:spcPts val="3640"/>
              </a:lnSpc>
              <a:buFont typeface="Arial"/>
              <a:buChar char="•"/>
            </a:pPr>
            <a:r>
              <a:rPr lang="en-US" sz="2600">
                <a:solidFill>
                  <a:srgbClr val="FFFFFF"/>
                </a:solidFill>
                <a:latin typeface="Open Sans"/>
              </a:rPr>
              <a:t> Allows industry experts or environmentalists to create campaigns regarding climate issues. Where smart contracts are used for secure and transparent funding. Our solution leverages blockchain to ensure that contribution directly supports impactful projects. </a:t>
            </a:r>
          </a:p>
          <a:p>
            <a:pPr>
              <a:lnSpc>
                <a:spcPts val="36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89550" y="1560560"/>
            <a:ext cx="9285212" cy="7165879"/>
          </a:xfrm>
          <a:custGeom>
            <a:avLst/>
            <a:gdLst/>
            <a:ahLst/>
            <a:cxnLst/>
            <a:rect r="r" b="b" t="t" l="l"/>
            <a:pathLst>
              <a:path h="7165879" w="9285212">
                <a:moveTo>
                  <a:pt x="0" y="0"/>
                </a:moveTo>
                <a:lnTo>
                  <a:pt x="9285212" y="0"/>
                </a:lnTo>
                <a:lnTo>
                  <a:pt x="9285212" y="7165880"/>
                </a:lnTo>
                <a:lnTo>
                  <a:pt x="0" y="7165880"/>
                </a:lnTo>
                <a:lnTo>
                  <a:pt x="0" y="0"/>
                </a:lnTo>
                <a:close/>
              </a:path>
            </a:pathLst>
          </a:custGeom>
          <a:blipFill>
            <a:blip r:embed="rId2"/>
            <a:stretch>
              <a:fillRect l="-265" t="-1440" r="-265" b="0"/>
            </a:stretch>
          </a:blipFill>
        </p:spPr>
      </p:sp>
      <p:sp>
        <p:nvSpPr>
          <p:cNvPr name="TextBox 3" id="3"/>
          <p:cNvSpPr txBox="true"/>
          <p:nvPr/>
        </p:nvSpPr>
        <p:spPr>
          <a:xfrm rot="0">
            <a:off x="764931" y="401509"/>
            <a:ext cx="9279237" cy="625629"/>
          </a:xfrm>
          <a:prstGeom prst="rect">
            <a:avLst/>
          </a:prstGeom>
        </p:spPr>
        <p:txBody>
          <a:bodyPr anchor="t" rtlCol="false" tIns="0" lIns="0" bIns="0" rIns="0">
            <a:spAutoFit/>
          </a:bodyPr>
          <a:lstStyle/>
          <a:p>
            <a:pPr>
              <a:lnSpc>
                <a:spcPts val="4627"/>
              </a:lnSpc>
            </a:pPr>
            <a:r>
              <a:rPr lang="en-US" sz="4024">
                <a:solidFill>
                  <a:srgbClr val="1A401F"/>
                </a:solidFill>
                <a:latin typeface="Hatton"/>
              </a:rPr>
              <a:t>Technical Overview / UML Diagram</a:t>
            </a:r>
          </a:p>
        </p:txBody>
      </p:sp>
      <p:sp>
        <p:nvSpPr>
          <p:cNvPr name="TextBox 4" id="4"/>
          <p:cNvSpPr txBox="true"/>
          <p:nvPr/>
        </p:nvSpPr>
        <p:spPr>
          <a:xfrm rot="0">
            <a:off x="414257" y="1966889"/>
            <a:ext cx="7380906" cy="5969422"/>
          </a:xfrm>
          <a:prstGeom prst="rect">
            <a:avLst/>
          </a:prstGeom>
        </p:spPr>
        <p:txBody>
          <a:bodyPr anchor="t" rtlCol="false" tIns="0" lIns="0" bIns="0" rIns="0">
            <a:spAutoFit/>
          </a:bodyPr>
          <a:lstStyle/>
          <a:p>
            <a:pPr>
              <a:lnSpc>
                <a:spcPts val="2951"/>
              </a:lnSpc>
            </a:pPr>
            <a:r>
              <a:rPr lang="en-US" sz="2566">
                <a:solidFill>
                  <a:srgbClr val="1A401F"/>
                </a:solidFill>
                <a:latin typeface="Hatton"/>
              </a:rPr>
              <a:t>Our platform employs user registration, secure authentication, and payment processing integration to facilitate project creation and backer contributions. Project Creators detail campaigns with funding goals, multimedia content, and timelines, while backers browse and select projects. The platform handles diverse currencies, ensures transaction security, and offers refund procedures if goals aren't met. Advanced features include search, filtering, and recommendation systems to aid project discovery. The system's success relies on robust security, effective payment handling, and user-friendly project management tools.</a:t>
            </a:r>
          </a:p>
          <a:p>
            <a:pPr>
              <a:lnSpc>
                <a:spcPts val="295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12060506" y="872542"/>
            <a:ext cx="5660390" cy="7559478"/>
          </a:xfrm>
          <a:custGeom>
            <a:avLst/>
            <a:gdLst/>
            <a:ahLst/>
            <a:cxnLst/>
            <a:rect r="r" b="b" t="t" l="l"/>
            <a:pathLst>
              <a:path h="7559478" w="5660390">
                <a:moveTo>
                  <a:pt x="0" y="0"/>
                </a:moveTo>
                <a:lnTo>
                  <a:pt x="5660390" y="0"/>
                </a:lnTo>
                <a:lnTo>
                  <a:pt x="5660390" y="7559478"/>
                </a:lnTo>
                <a:lnTo>
                  <a:pt x="0" y="755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2157" y="2162879"/>
            <a:ext cx="9743082" cy="4441554"/>
          </a:xfrm>
          <a:prstGeom prst="rect">
            <a:avLst/>
          </a:prstGeom>
        </p:spPr>
        <p:txBody>
          <a:bodyPr anchor="t" rtlCol="false" tIns="0" lIns="0" bIns="0" rIns="0">
            <a:spAutoFit/>
          </a:bodyPr>
          <a:lstStyle/>
          <a:p>
            <a:pPr marL="784940" indent="-392470" lvl="1">
              <a:lnSpc>
                <a:spcPts val="5089"/>
              </a:lnSpc>
              <a:buFont typeface="Arial"/>
              <a:buChar char="•"/>
            </a:pPr>
            <a:r>
              <a:rPr lang="en-US" sz="3635">
                <a:solidFill>
                  <a:srgbClr val="FFFFFF"/>
                </a:solidFill>
                <a:latin typeface="Open Sans Bold"/>
              </a:rPr>
              <a:t>Front-End Development:- HTML, CSS, REACTJs, Tailwind (css)</a:t>
            </a:r>
          </a:p>
          <a:p>
            <a:pPr marL="784940" indent="-392470" lvl="1">
              <a:lnSpc>
                <a:spcPts val="5089"/>
              </a:lnSpc>
              <a:buFont typeface="Arial"/>
              <a:buChar char="•"/>
            </a:pPr>
            <a:r>
              <a:rPr lang="en-US" sz="3635">
                <a:solidFill>
                  <a:srgbClr val="FFFFFF"/>
                </a:solidFill>
                <a:latin typeface="Open Sans Bold"/>
              </a:rPr>
              <a:t>Back-End Development:- NodeJS, Javascript, Solidity(Smart-Contratcs)</a:t>
            </a:r>
          </a:p>
          <a:p>
            <a:pPr marL="784940" indent="-392470" lvl="1">
              <a:lnSpc>
                <a:spcPts val="5089"/>
              </a:lnSpc>
              <a:buFont typeface="Arial"/>
              <a:buChar char="•"/>
            </a:pPr>
            <a:r>
              <a:rPr lang="en-US" sz="3635">
                <a:solidFill>
                  <a:srgbClr val="FFFFFF"/>
                </a:solidFill>
                <a:latin typeface="Open Sans Bold"/>
              </a:rPr>
              <a:t>Payment-Processing Gateway:- Ethereum, MetaMask.</a:t>
            </a:r>
          </a:p>
          <a:p>
            <a:pPr>
              <a:lnSpc>
                <a:spcPts val="5089"/>
              </a:lnSpc>
            </a:pPr>
          </a:p>
        </p:txBody>
      </p:sp>
      <p:sp>
        <p:nvSpPr>
          <p:cNvPr name="TextBox 4" id="4"/>
          <p:cNvSpPr txBox="true"/>
          <p:nvPr/>
        </p:nvSpPr>
        <p:spPr>
          <a:xfrm rot="0">
            <a:off x="1028700" y="428625"/>
            <a:ext cx="9149996" cy="859259"/>
          </a:xfrm>
          <a:prstGeom prst="rect">
            <a:avLst/>
          </a:prstGeom>
        </p:spPr>
        <p:txBody>
          <a:bodyPr anchor="t" rtlCol="false" tIns="0" lIns="0" bIns="0" rIns="0">
            <a:spAutoFit/>
          </a:bodyPr>
          <a:lstStyle/>
          <a:p>
            <a:pPr>
              <a:lnSpc>
                <a:spcPts val="6431"/>
              </a:lnSpc>
            </a:pPr>
            <a:r>
              <a:rPr lang="en-US" sz="5592">
                <a:solidFill>
                  <a:srgbClr val="FFFFFF"/>
                </a:solidFill>
                <a:latin typeface="Hatton"/>
              </a:rPr>
              <a:t>TECH STACK USED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34950" y="7789674"/>
            <a:ext cx="12356544" cy="13779713"/>
            <a:chOff x="0" y="0"/>
            <a:chExt cx="5694172" cy="6350000"/>
          </a:xfrm>
        </p:grpSpPr>
        <p:sp>
          <p:nvSpPr>
            <p:cNvPr name="Freeform 3" id="3"/>
            <p:cNvSpPr/>
            <p:nvPr/>
          </p:nvSpPr>
          <p:spPr>
            <a:xfrm flipH="false" flipV="false" rot="0">
              <a:off x="-325374" y="-156464"/>
              <a:ext cx="6176010" cy="7732141"/>
            </a:xfrm>
            <a:custGeom>
              <a:avLst/>
              <a:gdLst/>
              <a:ahLst/>
              <a:cxnLst/>
              <a:rect r="r" b="b" t="t" l="l"/>
              <a:pathLst>
                <a:path h="7732141" w="6176010">
                  <a:moveTo>
                    <a:pt x="2751836" y="534162"/>
                  </a:moveTo>
                  <a:cubicBezTo>
                    <a:pt x="2744978" y="526288"/>
                    <a:pt x="2765044" y="531876"/>
                    <a:pt x="2751836" y="534162"/>
                  </a:cubicBezTo>
                  <a:lnTo>
                    <a:pt x="2751836" y="534162"/>
                  </a:lnTo>
                  <a:close/>
                  <a:moveTo>
                    <a:pt x="3623056" y="858266"/>
                  </a:moveTo>
                  <a:cubicBezTo>
                    <a:pt x="3616706" y="864743"/>
                    <a:pt x="3625723" y="857504"/>
                    <a:pt x="3623056" y="858266"/>
                  </a:cubicBezTo>
                  <a:lnTo>
                    <a:pt x="3623056" y="858266"/>
                  </a:lnTo>
                  <a:close/>
                  <a:moveTo>
                    <a:pt x="6009894" y="6462268"/>
                  </a:moveTo>
                  <a:cubicBezTo>
                    <a:pt x="4415282" y="6546215"/>
                    <a:pt x="2577846" y="6484239"/>
                    <a:pt x="928370" y="6489827"/>
                  </a:cubicBezTo>
                  <a:cubicBezTo>
                    <a:pt x="0" y="6374511"/>
                    <a:pt x="551307" y="7732141"/>
                    <a:pt x="325374" y="206756"/>
                  </a:cubicBezTo>
                  <a:cubicBezTo>
                    <a:pt x="591439" y="101346"/>
                    <a:pt x="749935" y="273685"/>
                    <a:pt x="951738" y="255016"/>
                  </a:cubicBezTo>
                  <a:cubicBezTo>
                    <a:pt x="945007" y="392684"/>
                    <a:pt x="1095502" y="0"/>
                    <a:pt x="1517142" y="357124"/>
                  </a:cubicBezTo>
                  <a:cubicBezTo>
                    <a:pt x="1643380" y="366776"/>
                    <a:pt x="1761236" y="463042"/>
                    <a:pt x="1880616" y="516255"/>
                  </a:cubicBezTo>
                  <a:cubicBezTo>
                    <a:pt x="1880743" y="513080"/>
                    <a:pt x="1880489" y="509524"/>
                    <a:pt x="1881759" y="516890"/>
                  </a:cubicBezTo>
                  <a:cubicBezTo>
                    <a:pt x="1900047" y="524891"/>
                    <a:pt x="1918335" y="532130"/>
                    <a:pt x="1936750" y="537718"/>
                  </a:cubicBezTo>
                  <a:cubicBezTo>
                    <a:pt x="1947418" y="535051"/>
                    <a:pt x="1954149" y="512699"/>
                    <a:pt x="1968246" y="527812"/>
                  </a:cubicBezTo>
                  <a:cubicBezTo>
                    <a:pt x="2053971" y="513969"/>
                    <a:pt x="2218182" y="523113"/>
                    <a:pt x="2387346" y="529082"/>
                  </a:cubicBezTo>
                  <a:cubicBezTo>
                    <a:pt x="2376170" y="524764"/>
                    <a:pt x="2412619" y="512191"/>
                    <a:pt x="2471547" y="505714"/>
                  </a:cubicBezTo>
                  <a:cubicBezTo>
                    <a:pt x="2471420" y="505587"/>
                    <a:pt x="2471420" y="505460"/>
                    <a:pt x="2471293" y="505333"/>
                  </a:cubicBezTo>
                  <a:cubicBezTo>
                    <a:pt x="2471547" y="505333"/>
                    <a:pt x="2471674" y="505460"/>
                    <a:pt x="2471928" y="505460"/>
                  </a:cubicBezTo>
                  <a:cubicBezTo>
                    <a:pt x="2471801" y="505714"/>
                    <a:pt x="2471674" y="505714"/>
                    <a:pt x="2471674" y="505714"/>
                  </a:cubicBezTo>
                  <a:cubicBezTo>
                    <a:pt x="2581275" y="493776"/>
                    <a:pt x="2768981" y="503174"/>
                    <a:pt x="2876296" y="627634"/>
                  </a:cubicBezTo>
                  <a:cubicBezTo>
                    <a:pt x="2861310" y="631952"/>
                    <a:pt x="3014472" y="666115"/>
                    <a:pt x="3051810" y="656336"/>
                  </a:cubicBezTo>
                  <a:cubicBezTo>
                    <a:pt x="3076575" y="698627"/>
                    <a:pt x="3186938" y="705993"/>
                    <a:pt x="3257296" y="659130"/>
                  </a:cubicBezTo>
                  <a:cubicBezTo>
                    <a:pt x="3273425" y="703326"/>
                    <a:pt x="3298190" y="665988"/>
                    <a:pt x="3339338" y="725170"/>
                  </a:cubicBezTo>
                  <a:cubicBezTo>
                    <a:pt x="3445256" y="677037"/>
                    <a:pt x="3515614" y="801370"/>
                    <a:pt x="3613277" y="861314"/>
                  </a:cubicBezTo>
                  <a:lnTo>
                    <a:pt x="3613658" y="863727"/>
                  </a:lnTo>
                  <a:cubicBezTo>
                    <a:pt x="3613531" y="862965"/>
                    <a:pt x="3613531" y="862203"/>
                    <a:pt x="3613404" y="861314"/>
                  </a:cubicBezTo>
                  <a:cubicBezTo>
                    <a:pt x="3613404" y="861314"/>
                    <a:pt x="3613404" y="861314"/>
                    <a:pt x="3613277" y="861314"/>
                  </a:cubicBezTo>
                  <a:lnTo>
                    <a:pt x="3612896" y="858266"/>
                  </a:lnTo>
                  <a:cubicBezTo>
                    <a:pt x="3613150" y="859409"/>
                    <a:pt x="3613277" y="860425"/>
                    <a:pt x="3613404" y="861314"/>
                  </a:cubicBezTo>
                  <a:cubicBezTo>
                    <a:pt x="3613404" y="861314"/>
                    <a:pt x="3613404" y="861314"/>
                    <a:pt x="3613404" y="861314"/>
                  </a:cubicBezTo>
                  <a:cubicBezTo>
                    <a:pt x="3660775" y="890397"/>
                    <a:pt x="3714623" y="904367"/>
                    <a:pt x="3782060" y="876046"/>
                  </a:cubicBezTo>
                  <a:cubicBezTo>
                    <a:pt x="3780409" y="919480"/>
                    <a:pt x="3806952" y="885317"/>
                    <a:pt x="3843020" y="934974"/>
                  </a:cubicBezTo>
                  <a:cubicBezTo>
                    <a:pt x="3826510" y="910082"/>
                    <a:pt x="3894328" y="994410"/>
                    <a:pt x="3917188" y="1051306"/>
                  </a:cubicBezTo>
                  <a:cubicBezTo>
                    <a:pt x="3913505" y="1008888"/>
                    <a:pt x="4002278" y="1073785"/>
                    <a:pt x="4044696" y="1144524"/>
                  </a:cubicBezTo>
                  <a:cubicBezTo>
                    <a:pt x="4048379" y="1054100"/>
                    <a:pt x="4135501" y="1118489"/>
                    <a:pt x="4226814" y="1163574"/>
                  </a:cubicBezTo>
                  <a:cubicBezTo>
                    <a:pt x="4228592" y="1164463"/>
                    <a:pt x="4230370" y="1165352"/>
                    <a:pt x="4232148" y="1166241"/>
                  </a:cubicBezTo>
                  <a:cubicBezTo>
                    <a:pt x="4276979" y="1187958"/>
                    <a:pt x="4322445" y="1204087"/>
                    <a:pt x="4359148" y="1194308"/>
                  </a:cubicBezTo>
                  <a:cubicBezTo>
                    <a:pt x="4379722" y="1191895"/>
                    <a:pt x="4512818" y="1271778"/>
                    <a:pt x="4578858" y="1227836"/>
                  </a:cubicBezTo>
                  <a:cubicBezTo>
                    <a:pt x="4646295" y="1300988"/>
                    <a:pt x="4631944" y="1272032"/>
                    <a:pt x="4724146" y="1260094"/>
                  </a:cubicBezTo>
                  <a:cubicBezTo>
                    <a:pt x="4723765" y="1243965"/>
                    <a:pt x="4732020" y="1253617"/>
                    <a:pt x="4740656" y="1272286"/>
                  </a:cubicBezTo>
                  <a:cubicBezTo>
                    <a:pt x="4798441" y="1312164"/>
                    <a:pt x="4826508" y="1285113"/>
                    <a:pt x="4890262" y="1268730"/>
                  </a:cubicBezTo>
                  <a:cubicBezTo>
                    <a:pt x="4922774" y="1248918"/>
                    <a:pt x="4989576" y="1270508"/>
                    <a:pt x="5000244" y="1302004"/>
                  </a:cubicBezTo>
                  <a:cubicBezTo>
                    <a:pt x="5046726" y="1303147"/>
                    <a:pt x="5038979" y="1272921"/>
                    <a:pt x="5084826" y="1323086"/>
                  </a:cubicBezTo>
                  <a:cubicBezTo>
                    <a:pt x="5093716" y="1312418"/>
                    <a:pt x="5119116" y="1316736"/>
                    <a:pt x="5146802" y="1326642"/>
                  </a:cubicBezTo>
                  <a:cubicBezTo>
                    <a:pt x="5147310" y="1326769"/>
                    <a:pt x="5147691" y="1326896"/>
                    <a:pt x="5148199" y="1327150"/>
                  </a:cubicBezTo>
                  <a:cubicBezTo>
                    <a:pt x="5164836" y="1333246"/>
                    <a:pt x="5182235" y="1341247"/>
                    <a:pt x="5197475" y="1349375"/>
                  </a:cubicBezTo>
                  <a:cubicBezTo>
                    <a:pt x="5197475" y="1349375"/>
                    <a:pt x="5197475" y="1349375"/>
                    <a:pt x="5197475" y="1349375"/>
                  </a:cubicBezTo>
                  <a:cubicBezTo>
                    <a:pt x="5198364" y="1348740"/>
                    <a:pt x="5199761" y="1349248"/>
                    <a:pt x="5201920" y="1351788"/>
                  </a:cubicBezTo>
                  <a:cubicBezTo>
                    <a:pt x="5200523" y="1351026"/>
                    <a:pt x="5198999" y="1350137"/>
                    <a:pt x="5197475" y="1349375"/>
                  </a:cubicBezTo>
                  <a:cubicBezTo>
                    <a:pt x="5192649" y="1353439"/>
                    <a:pt x="5214874" y="1405382"/>
                    <a:pt x="5307838" y="1407668"/>
                  </a:cubicBezTo>
                  <a:cubicBezTo>
                    <a:pt x="5338064" y="1425956"/>
                    <a:pt x="5464810" y="1502283"/>
                    <a:pt x="5506974" y="1594612"/>
                  </a:cubicBezTo>
                  <a:cubicBezTo>
                    <a:pt x="5541010" y="1581658"/>
                    <a:pt x="5529707" y="1620393"/>
                    <a:pt x="5571236" y="1608836"/>
                  </a:cubicBezTo>
                  <a:cubicBezTo>
                    <a:pt x="5554599" y="1641729"/>
                    <a:pt x="5599811" y="1597660"/>
                    <a:pt x="5587492" y="1652524"/>
                  </a:cubicBezTo>
                  <a:cubicBezTo>
                    <a:pt x="5590413" y="1654429"/>
                    <a:pt x="5593207" y="1656207"/>
                    <a:pt x="5596001" y="1657985"/>
                  </a:cubicBezTo>
                  <a:lnTo>
                    <a:pt x="5596255" y="1658112"/>
                  </a:lnTo>
                  <a:cubicBezTo>
                    <a:pt x="6176010" y="2027555"/>
                    <a:pt x="5979922" y="1133221"/>
                    <a:pt x="6009894" y="6462268"/>
                  </a:cubicBezTo>
                  <a:close/>
                  <a:moveTo>
                    <a:pt x="3613658" y="868807"/>
                  </a:moveTo>
                  <a:cubicBezTo>
                    <a:pt x="3613531" y="869188"/>
                    <a:pt x="3613150" y="869950"/>
                    <a:pt x="3612769" y="871347"/>
                  </a:cubicBezTo>
                  <a:cubicBezTo>
                    <a:pt x="3613150" y="870712"/>
                    <a:pt x="3613531" y="869950"/>
                    <a:pt x="3613658" y="868807"/>
                  </a:cubicBezTo>
                  <a:close/>
                  <a:moveTo>
                    <a:pt x="3684270" y="889762"/>
                  </a:moveTo>
                  <a:cubicBezTo>
                    <a:pt x="3683254" y="889000"/>
                    <a:pt x="3685159" y="890778"/>
                    <a:pt x="3685794" y="891794"/>
                  </a:cubicBezTo>
                  <a:cubicBezTo>
                    <a:pt x="3688588" y="891921"/>
                    <a:pt x="3692017" y="891921"/>
                    <a:pt x="3684270" y="889762"/>
                  </a:cubicBezTo>
                  <a:close/>
                  <a:moveTo>
                    <a:pt x="2471166" y="504698"/>
                  </a:moveTo>
                  <a:cubicBezTo>
                    <a:pt x="2463419" y="503555"/>
                    <a:pt x="2468880" y="504825"/>
                    <a:pt x="2471293" y="505333"/>
                  </a:cubicBezTo>
                  <a:cubicBezTo>
                    <a:pt x="2471166" y="504825"/>
                    <a:pt x="2471166" y="504317"/>
                    <a:pt x="2471166" y="504698"/>
                  </a:cubicBezTo>
                  <a:close/>
                </a:path>
              </a:pathLst>
            </a:custGeom>
            <a:blipFill>
              <a:blip r:embed="rId2"/>
              <a:stretch>
                <a:fillRect l="-55041" t="0" r="-11939" b="0"/>
              </a:stretch>
            </a:blipFill>
          </p:spPr>
        </p:sp>
      </p:grpSp>
      <p:sp>
        <p:nvSpPr>
          <p:cNvPr name="Freeform 4" id="4"/>
          <p:cNvSpPr/>
          <p:nvPr/>
        </p:nvSpPr>
        <p:spPr>
          <a:xfrm flipH="false" flipV="false" rot="0">
            <a:off x="8475274" y="6063048"/>
            <a:ext cx="9592695" cy="4379478"/>
          </a:xfrm>
          <a:custGeom>
            <a:avLst/>
            <a:gdLst/>
            <a:ahLst/>
            <a:cxnLst/>
            <a:rect r="r" b="b" t="t" l="l"/>
            <a:pathLst>
              <a:path h="4379478" w="9592695">
                <a:moveTo>
                  <a:pt x="0" y="0"/>
                </a:moveTo>
                <a:lnTo>
                  <a:pt x="9592695" y="0"/>
                </a:lnTo>
                <a:lnTo>
                  <a:pt x="9592695" y="4379477"/>
                </a:lnTo>
                <a:lnTo>
                  <a:pt x="0" y="4379477"/>
                </a:lnTo>
                <a:lnTo>
                  <a:pt x="0" y="0"/>
                </a:lnTo>
                <a:close/>
              </a:path>
            </a:pathLst>
          </a:custGeom>
          <a:blipFill>
            <a:blip r:embed="rId3"/>
            <a:stretch>
              <a:fillRect l="-18411" t="-15958" r="-2689" b="-8609"/>
            </a:stretch>
          </a:blipFill>
        </p:spPr>
      </p:sp>
      <p:sp>
        <p:nvSpPr>
          <p:cNvPr name="TextBox 5" id="5"/>
          <p:cNvSpPr txBox="true"/>
          <p:nvPr/>
        </p:nvSpPr>
        <p:spPr>
          <a:xfrm rot="0">
            <a:off x="1028700" y="573075"/>
            <a:ext cx="5045836" cy="627191"/>
          </a:xfrm>
          <a:prstGeom prst="rect">
            <a:avLst/>
          </a:prstGeom>
        </p:spPr>
        <p:txBody>
          <a:bodyPr anchor="t" rtlCol="false" tIns="0" lIns="0" bIns="0" rIns="0">
            <a:spAutoFit/>
          </a:bodyPr>
          <a:lstStyle/>
          <a:p>
            <a:pPr>
              <a:lnSpc>
                <a:spcPts val="4627"/>
              </a:lnSpc>
            </a:pPr>
            <a:r>
              <a:rPr lang="en-US" sz="4024">
                <a:solidFill>
                  <a:srgbClr val="1A401F"/>
                </a:solidFill>
                <a:latin typeface="Hatton"/>
              </a:rPr>
              <a:t>Market Prospect</a:t>
            </a:r>
          </a:p>
        </p:txBody>
      </p:sp>
      <p:sp>
        <p:nvSpPr>
          <p:cNvPr name="TextBox 6" id="6"/>
          <p:cNvSpPr txBox="true"/>
          <p:nvPr/>
        </p:nvSpPr>
        <p:spPr>
          <a:xfrm rot="0">
            <a:off x="924598" y="1717829"/>
            <a:ext cx="10299877" cy="5282378"/>
          </a:xfrm>
          <a:prstGeom prst="rect">
            <a:avLst/>
          </a:prstGeom>
        </p:spPr>
        <p:txBody>
          <a:bodyPr anchor="t" rtlCol="false" tIns="0" lIns="0" bIns="0" rIns="0">
            <a:spAutoFit/>
          </a:bodyPr>
          <a:lstStyle/>
          <a:p>
            <a:pPr marL="438786" indent="-219393" lvl="1">
              <a:lnSpc>
                <a:spcPts val="2845"/>
              </a:lnSpc>
              <a:buFont typeface="Arial"/>
              <a:buChar char="•"/>
            </a:pPr>
            <a:r>
              <a:rPr lang="en-US" sz="2032">
                <a:solidFill>
                  <a:srgbClr val="1A401F"/>
                </a:solidFill>
                <a:latin typeface="Open Sans Bold"/>
              </a:rPr>
              <a:t>Global Reach</a:t>
            </a:r>
            <a:r>
              <a:rPr lang="en-US" sz="2032">
                <a:solidFill>
                  <a:srgbClr val="1A401F"/>
                </a:solidFill>
                <a:latin typeface="Open Sans"/>
              </a:rPr>
              <a:t>:  The platform can reach at a global level as climate issue is not something which is specific to a certain region, and contributors around the globe can participate and support the campaign. </a:t>
            </a:r>
          </a:p>
          <a:p>
            <a:pPr marL="438786" indent="-219393" lvl="1">
              <a:lnSpc>
                <a:spcPts val="2845"/>
              </a:lnSpc>
              <a:buFont typeface="Arial"/>
              <a:buChar char="•"/>
            </a:pPr>
            <a:r>
              <a:rPr lang="en-US" sz="2032">
                <a:solidFill>
                  <a:srgbClr val="1A401F"/>
                </a:solidFill>
                <a:latin typeface="Open Sans Semi-Bold"/>
              </a:rPr>
              <a:t>Regulatory Support</a:t>
            </a:r>
            <a:r>
              <a:rPr lang="en-US" sz="2032">
                <a:solidFill>
                  <a:srgbClr val="1A401F"/>
                </a:solidFill>
                <a:latin typeface="Open Sans"/>
              </a:rPr>
              <a:t>: As climate action gains importance worldwide, governments and regulatory bodies may introduce supportive policies and regulations for platforms and initiatives dedicated to addressing environmental challenges.</a:t>
            </a:r>
          </a:p>
          <a:p>
            <a:pPr marL="438786" indent="-219393" lvl="1">
              <a:lnSpc>
                <a:spcPts val="2845"/>
              </a:lnSpc>
              <a:buFont typeface="Arial"/>
              <a:buChar char="•"/>
            </a:pPr>
            <a:r>
              <a:rPr lang="en-US" sz="2032">
                <a:solidFill>
                  <a:srgbClr val="1A401F"/>
                </a:solidFill>
                <a:latin typeface="Open Sans Bold"/>
              </a:rPr>
              <a:t>Collaboration Opportunities</a:t>
            </a:r>
            <a:r>
              <a:rPr lang="en-US" sz="2032">
                <a:solidFill>
                  <a:srgbClr val="1A401F"/>
                </a:solidFill>
                <a:latin typeface="Open Sans"/>
              </a:rPr>
              <a:t>: Climate experts, activists, organizations, and businesses are constantly seeking opportunities to collaborate on climate solutions. Your platform provides a space for these stakeholders to connect and work together on impactful projects.</a:t>
            </a:r>
          </a:p>
          <a:p>
            <a:pPr marL="438786" indent="-219393" lvl="1">
              <a:lnSpc>
                <a:spcPts val="2845"/>
              </a:lnSpc>
              <a:buFont typeface="Arial"/>
              <a:buChar char="•"/>
            </a:pPr>
            <a:r>
              <a:rPr lang="en-US" sz="2032">
                <a:solidFill>
                  <a:srgbClr val="1A401F"/>
                </a:solidFill>
                <a:latin typeface="Open Sans Bold"/>
              </a:rPr>
              <a:t>Rising Climate Concerns</a:t>
            </a:r>
            <a:r>
              <a:rPr lang="en-US" sz="2032">
                <a:solidFill>
                  <a:srgbClr val="1A401F"/>
                </a:solidFill>
                <a:latin typeface="Open Sans"/>
              </a:rPr>
              <a:t>: The urgent need to address climate change has gained significant attention in recent years. Governments, businesses, and individuals are increasingly committed to taking action. A platform focused on climate crowdfunding aligns with this global trend.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205067" y="-107311"/>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659" t="0" r="-16659" b="0"/>
              </a:stretch>
            </a:blipFill>
          </p:spPr>
        </p:sp>
      </p:grpSp>
      <p:sp>
        <p:nvSpPr>
          <p:cNvPr name="TextBox 4" id="4"/>
          <p:cNvSpPr txBox="true"/>
          <p:nvPr/>
        </p:nvSpPr>
        <p:spPr>
          <a:xfrm rot="0">
            <a:off x="8430776" y="1000125"/>
            <a:ext cx="4665919" cy="859259"/>
          </a:xfrm>
          <a:prstGeom prst="rect">
            <a:avLst/>
          </a:prstGeom>
        </p:spPr>
        <p:txBody>
          <a:bodyPr anchor="t" rtlCol="false" tIns="0" lIns="0" bIns="0" rIns="0">
            <a:spAutoFit/>
          </a:bodyPr>
          <a:lstStyle/>
          <a:p>
            <a:pPr>
              <a:lnSpc>
                <a:spcPts val="6431"/>
              </a:lnSpc>
            </a:pPr>
            <a:r>
              <a:rPr lang="en-US" sz="5592">
                <a:solidFill>
                  <a:srgbClr val="FFFFFF"/>
                </a:solidFill>
                <a:latin typeface="Hatton"/>
              </a:rPr>
              <a:t>Future Scope</a:t>
            </a:r>
          </a:p>
        </p:txBody>
      </p:sp>
      <p:sp>
        <p:nvSpPr>
          <p:cNvPr name="TextBox 5" id="5"/>
          <p:cNvSpPr txBox="true"/>
          <p:nvPr/>
        </p:nvSpPr>
        <p:spPr>
          <a:xfrm rot="0">
            <a:off x="7914823" y="3225571"/>
            <a:ext cx="9743082" cy="5435903"/>
          </a:xfrm>
          <a:prstGeom prst="rect">
            <a:avLst/>
          </a:prstGeom>
        </p:spPr>
        <p:txBody>
          <a:bodyPr anchor="t" rtlCol="false" tIns="0" lIns="0" bIns="0" rIns="0">
            <a:spAutoFit/>
          </a:bodyPr>
          <a:lstStyle/>
          <a:p>
            <a:pPr marL="482687" indent="-241344" lvl="1">
              <a:lnSpc>
                <a:spcPts val="3129"/>
              </a:lnSpc>
              <a:buFont typeface="Arial"/>
              <a:buChar char="•"/>
            </a:pPr>
            <a:r>
              <a:rPr lang="en-US" sz="2235">
                <a:solidFill>
                  <a:srgbClr val="FFFFFF"/>
                </a:solidFill>
                <a:latin typeface="Open Sans Bold"/>
              </a:rPr>
              <a:t>Footstep-to-Crypto Conversion for Climate Donations:</a:t>
            </a:r>
            <a:r>
              <a:rPr lang="en-US" sz="2235">
                <a:solidFill>
                  <a:srgbClr val="FFFFFF"/>
                </a:solidFill>
                <a:latin typeface="Open Sans"/>
              </a:rPr>
              <a:t> Using footstep counts of the user and rewarding them with Ethereum that can be used for donating. </a:t>
            </a:r>
          </a:p>
          <a:p>
            <a:pPr marL="482687" indent="-241344" lvl="1">
              <a:lnSpc>
                <a:spcPts val="3129"/>
              </a:lnSpc>
              <a:buFont typeface="Arial"/>
              <a:buChar char="•"/>
            </a:pPr>
            <a:r>
              <a:rPr lang="en-US" sz="2235">
                <a:solidFill>
                  <a:srgbClr val="FFFFFF"/>
                </a:solidFill>
                <a:latin typeface="Open Sans Bold"/>
              </a:rPr>
              <a:t>Partnerships:</a:t>
            </a:r>
            <a:r>
              <a:rPr lang="en-US" sz="2235">
                <a:solidFill>
                  <a:srgbClr val="FFFFFF"/>
                </a:solidFill>
                <a:latin typeface="Open Sans"/>
              </a:rPr>
              <a:t> Collaborate with fitness app developers, environmental organizations, and health and wellness companies to expand the reach of the footstep-to-crypto conversion feature.</a:t>
            </a:r>
          </a:p>
          <a:p>
            <a:pPr marL="482687" indent="-241344" lvl="1">
              <a:lnSpc>
                <a:spcPts val="3129"/>
              </a:lnSpc>
              <a:buFont typeface="Arial"/>
              <a:buChar char="•"/>
            </a:pPr>
            <a:r>
              <a:rPr lang="en-US" sz="2235">
                <a:solidFill>
                  <a:srgbClr val="FFFFFF"/>
                </a:solidFill>
                <a:latin typeface="Open Sans Semi-Bold"/>
              </a:rPr>
              <a:t>Incentives and Rewards</a:t>
            </a:r>
            <a:r>
              <a:rPr lang="en-US" sz="2235">
                <a:solidFill>
                  <a:srgbClr val="FFFFFF"/>
                </a:solidFill>
                <a:latin typeface="Open Sans"/>
              </a:rPr>
              <a:t>: Consider offering incentives and rewards for users who consistently contribute to climate action through their footsteps. This could include access to exclusive campaigns, NFTs, or recognition within the platform's community.</a:t>
            </a:r>
          </a:p>
          <a:p>
            <a:pPr marL="482687" indent="-241344" lvl="1">
              <a:lnSpc>
                <a:spcPts val="3129"/>
              </a:lnSpc>
              <a:buFont typeface="Arial"/>
              <a:buChar char="•"/>
            </a:pPr>
            <a:r>
              <a:rPr lang="en-US" sz="2235">
                <a:solidFill>
                  <a:srgbClr val="FFFFFF"/>
                </a:solidFill>
                <a:latin typeface="Open Sans Semi-Bold"/>
              </a:rPr>
              <a:t>Sustainable Marketplace</a:t>
            </a:r>
            <a:r>
              <a:rPr lang="en-US" sz="2235">
                <a:solidFill>
                  <a:srgbClr val="FFFFFF"/>
                </a:solidFill>
                <a:latin typeface="Open Sans"/>
              </a:rPr>
              <a:t>: Create an e-commerce section within the platform where users can purchase eco-friendly products and services from verified green vendors. A percentage of the proceeds can be directed toward funding climate initiatives.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242050" y="5036486"/>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19200">
            <a:off x="13862710" y="-1562571"/>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942329" y="4650427"/>
            <a:ext cx="6403343" cy="957572"/>
          </a:xfrm>
          <a:prstGeom prst="rect">
            <a:avLst/>
          </a:prstGeom>
        </p:spPr>
        <p:txBody>
          <a:bodyPr anchor="t" rtlCol="false" tIns="0" lIns="0" bIns="0" rIns="0">
            <a:spAutoFit/>
          </a:bodyPr>
          <a:lstStyle/>
          <a:p>
            <a:pPr algn="ctr">
              <a:lnSpc>
                <a:spcPts val="7023"/>
              </a:lnSpc>
            </a:pPr>
            <a:r>
              <a:rPr lang="en-US" sz="6107">
                <a:solidFill>
                  <a:srgbClr val="FFFFFF"/>
                </a:solidFill>
                <a:latin typeface="Hatton"/>
              </a:rPr>
              <a:t>Thank You</a:t>
            </a:r>
          </a:p>
        </p:txBody>
      </p:sp>
      <p:sp>
        <p:nvSpPr>
          <p:cNvPr name="TextBox 5" id="5"/>
          <p:cNvSpPr txBox="true"/>
          <p:nvPr/>
        </p:nvSpPr>
        <p:spPr>
          <a:xfrm rot="0">
            <a:off x="6747110" y="763322"/>
            <a:ext cx="4793781" cy="506337"/>
          </a:xfrm>
          <a:prstGeom prst="rect">
            <a:avLst/>
          </a:prstGeom>
        </p:spPr>
        <p:txBody>
          <a:bodyPr anchor="t" rtlCol="false" tIns="0" lIns="0" bIns="0" rIns="0">
            <a:spAutoFit/>
          </a:bodyPr>
          <a:lstStyle/>
          <a:p>
            <a:pPr algn="ctr">
              <a:lnSpc>
                <a:spcPts val="3723"/>
              </a:lnSpc>
            </a:pPr>
            <a:r>
              <a:rPr lang="en-US" sz="3238">
                <a:solidFill>
                  <a:srgbClr val="FFFFFF">
                    <a:alpha val="49804"/>
                  </a:srgbClr>
                </a:solidFill>
                <a:latin typeface="Hatton"/>
              </a:rPr>
              <a:t>Team Titans</a:t>
            </a:r>
          </a:p>
        </p:txBody>
      </p:sp>
      <p:sp>
        <p:nvSpPr>
          <p:cNvPr name="TextBox 6" id="6"/>
          <p:cNvSpPr txBox="true"/>
          <p:nvPr/>
        </p:nvSpPr>
        <p:spPr>
          <a:xfrm rot="0">
            <a:off x="6747110" y="8996868"/>
            <a:ext cx="4793781" cy="506337"/>
          </a:xfrm>
          <a:prstGeom prst="rect">
            <a:avLst/>
          </a:prstGeom>
        </p:spPr>
        <p:txBody>
          <a:bodyPr anchor="t" rtlCol="false" tIns="0" lIns="0" bIns="0" rIns="0">
            <a:spAutoFit/>
          </a:bodyPr>
          <a:lstStyle/>
          <a:p>
            <a:pPr algn="ctr">
              <a:lnSpc>
                <a:spcPts val="3723"/>
              </a:lnSpc>
            </a:pPr>
            <a:r>
              <a:rPr lang="en-US" sz="3238">
                <a:solidFill>
                  <a:srgbClr val="FFFFFF">
                    <a:alpha val="50980"/>
                  </a:srgbClr>
                </a:solidFill>
                <a:latin typeface="Hatton"/>
              </a:rPr>
              <a:t>Sandra Haro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DAFwpkfpph4</dc:identifier>
  <dcterms:modified xsi:type="dcterms:W3CDTF">2011-08-01T06:04:30Z</dcterms:modified>
  <cp:revision>1</cp:revision>
  <dc:title>Sustainability and environment</dc:title>
</cp:coreProperties>
</file>